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9" r:id="rId2"/>
    <p:sldId id="257" r:id="rId3"/>
    <p:sldId id="258" r:id="rId4"/>
    <p:sldId id="260" r:id="rId5"/>
    <p:sldId id="261" r:id="rId6"/>
    <p:sldId id="264" r:id="rId7"/>
    <p:sldId id="263" r:id="rId8"/>
    <p:sldId id="266" r:id="rId9"/>
    <p:sldId id="268" r:id="rId10"/>
    <p:sldId id="269" r:id="rId11"/>
    <p:sldId id="270" r:id="rId12"/>
    <p:sldId id="272" r:id="rId13"/>
    <p:sldId id="274" r:id="rId14"/>
    <p:sldId id="275" r:id="rId15"/>
    <p:sldId id="278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590" autoAdjust="0"/>
  </p:normalViewPr>
  <p:slideViewPr>
    <p:cSldViewPr>
      <p:cViewPr>
        <p:scale>
          <a:sx n="118" d="100"/>
          <a:sy n="118" d="100"/>
        </p:scale>
        <p:origin x="-143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B5CDA-9D57-4026-ABD6-6FBC93DAE286}" type="datetimeFigureOut">
              <a:rPr lang="sk-SK" smtClean="0"/>
              <a:t>20.3.2021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F0264C3-BB95-46AF-9AE2-693D7C84CFE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5CDA-9D57-4026-ABD6-6FBC93DAE286}" type="datetimeFigureOut">
              <a:rPr lang="sk-SK" smtClean="0"/>
              <a:t>20.3.2021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64C3-BB95-46AF-9AE2-693D7C84CFE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5CDA-9D57-4026-ABD6-6FBC93DAE286}" type="datetimeFigureOut">
              <a:rPr lang="sk-SK" smtClean="0"/>
              <a:t>20.3.2021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64C3-BB95-46AF-9AE2-693D7C84CFE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5CDA-9D57-4026-ABD6-6FBC93DAE286}" type="datetimeFigureOut">
              <a:rPr lang="sk-SK" smtClean="0"/>
              <a:t>20.3.2021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64C3-BB95-46AF-9AE2-693D7C84CFE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5CDA-9D57-4026-ABD6-6FBC93DAE286}" type="datetimeFigureOut">
              <a:rPr lang="sk-SK" smtClean="0"/>
              <a:t>20.3.2021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64C3-BB95-46AF-9AE2-693D7C84CFE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5CDA-9D57-4026-ABD6-6FBC93DAE286}" type="datetimeFigureOut">
              <a:rPr lang="sk-SK" smtClean="0"/>
              <a:t>20.3.2021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64C3-BB95-46AF-9AE2-693D7C84CFE6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5CDA-9D57-4026-ABD6-6FBC93DAE286}" type="datetimeFigureOut">
              <a:rPr lang="sk-SK" smtClean="0"/>
              <a:t>20.3.2021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64C3-BB95-46AF-9AE2-693D7C84CFE6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5CDA-9D57-4026-ABD6-6FBC93DAE286}" type="datetimeFigureOut">
              <a:rPr lang="sk-SK" smtClean="0"/>
              <a:t>20.3.2021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64C3-BB95-46AF-9AE2-693D7C84CFE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5CDA-9D57-4026-ABD6-6FBC93DAE286}" type="datetimeFigureOut">
              <a:rPr lang="sk-SK" smtClean="0"/>
              <a:t>20.3.2021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64C3-BB95-46AF-9AE2-693D7C84CFE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B5CDA-9D57-4026-ABD6-6FBC93DAE286}" type="datetimeFigureOut">
              <a:rPr lang="sk-SK" smtClean="0"/>
              <a:t>20.3.2021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F0264C3-BB95-46AF-9AE2-693D7C84CFE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B5CDA-9D57-4026-ABD6-6FBC93DAE286}" type="datetimeFigureOut">
              <a:rPr lang="sk-SK" smtClean="0"/>
              <a:t>20.3.2021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F0264C3-BB95-46AF-9AE2-693D7C84CFE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B5CDA-9D57-4026-ABD6-6FBC93DAE286}" type="datetimeFigureOut">
              <a:rPr lang="sk-SK" smtClean="0"/>
              <a:t>20.3.2021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F0264C3-BB95-46AF-9AE2-693D7C84CFE6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835696" y="1916832"/>
            <a:ext cx="56480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tx2"/>
                </a:solidFill>
              </a:rPr>
              <a:t>Vzdelávanie dieťaťa so         ŠVVP doma</a:t>
            </a:r>
            <a:endParaRPr lang="sk-SK" sz="4000" dirty="0">
              <a:solidFill>
                <a:schemeClr val="tx2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49414"/>
            <a:ext cx="28670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7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87624" y="1196752"/>
            <a:ext cx="5040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2400" dirty="0" smtClean="0"/>
              <a:t>Ak si dieťa vyberie viac spôsobov čítania, skúste ich spolu s ním roztriediť – od toho, ktoré by chcelo vyskúšať ako prvé až po to posledné. Potom k spôsobom priraďte s dieťaťom témy. Aj tie, ktoré sú v zadaní od pani učiteľky.</a:t>
            </a:r>
            <a:endParaRPr lang="sk-SK" sz="24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511716"/>
            <a:ext cx="2270376" cy="300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15616" y="1340769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sk-SK" sz="2400" dirty="0" smtClean="0"/>
              <a:t>Podľa výberu dieťaťa sa môžete napríklad zahrať na postavu, ktorú Vám dieťa v laboratóriu či v rituáli pridelí. Môžete sa spoločne premeniť na čítacieho </a:t>
            </a:r>
            <a:r>
              <a:rPr lang="sk-SK" sz="2400" dirty="0" err="1" smtClean="0"/>
              <a:t>superhrdinu</a:t>
            </a:r>
            <a:r>
              <a:rPr lang="sk-SK" sz="2400" dirty="0" smtClean="0"/>
              <a:t>, čítacieho </a:t>
            </a:r>
            <a:r>
              <a:rPr lang="sk-SK" sz="2400" dirty="0" err="1" smtClean="0"/>
              <a:t>youtoobera</a:t>
            </a:r>
            <a:r>
              <a:rPr lang="sk-SK" sz="2400" dirty="0" smtClean="0"/>
              <a:t> alebo laboranta, ktorý text vedecky skúma a kladie k nemu veľa otázok. Vaša zvedavosť na prečítané poznanie, môže v dialógu dieťa motivovať k vytrvalosti čítať, aj keď sa často mýli alebo je pomalé.      Spolupráca sa dá dosiahnuť aj </a:t>
            </a:r>
            <a:r>
              <a:rPr lang="sk-SK" sz="2400" dirty="0" err="1" smtClean="0"/>
              <a:t>zdieľaným</a:t>
            </a:r>
            <a:r>
              <a:rPr lang="sk-SK" sz="2400" dirty="0" smtClean="0"/>
              <a:t> čítaním: Vy čítate dve vety a dieťa ďalšie dve. Obaja (dieťa – rodič) tak môžete spoznávať nové informácie a zažiť spoločný čitateľský i vzťahový zážitok.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0549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2972921" cy="1243265"/>
          </a:xfrm>
        </p:spPr>
        <p:txBody>
          <a:bodyPr>
            <a:noAutofit/>
          </a:bodyPr>
          <a:lstStyle/>
          <a:p>
            <a:pPr lvl="0"/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sk-SK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sk-SK" dirty="0" smtClean="0">
                <a:solidFill>
                  <a:schemeClr val="tx2"/>
                </a:solidFill>
              </a:rPr>
              <a:t>Písanie</a:t>
            </a:r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sk-SK" dirty="0">
                <a:solidFill>
                  <a:schemeClr val="bg2">
                    <a:lumMod val="50000"/>
                  </a:schemeClr>
                </a:solidFill>
              </a:rPr>
            </a:br>
            <a:endParaRPr lang="sk-SK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sk-SK" b="1" dirty="0" smtClean="0"/>
          </a:p>
          <a:p>
            <a:pPr marL="0" lvl="0" indent="0">
              <a:buNone/>
            </a:pPr>
            <a:r>
              <a:rPr lang="sk-SK" b="1" dirty="0" smtClean="0">
                <a:solidFill>
                  <a:schemeClr val="accent5"/>
                </a:solidFill>
              </a:rPr>
              <a:t>Písať</a:t>
            </a:r>
            <a:r>
              <a:rPr lang="sk-SK" b="1" dirty="0">
                <a:solidFill>
                  <a:schemeClr val="accent5"/>
                </a:solidFill>
              </a:rPr>
              <a:t>, keď ruka neposlúcha, je pre deti veľmi </a:t>
            </a:r>
            <a:r>
              <a:rPr lang="sk-SK" b="1" dirty="0" err="1">
                <a:solidFill>
                  <a:schemeClr val="accent5"/>
                </a:solidFill>
              </a:rPr>
              <a:t>demotivujúce</a:t>
            </a:r>
            <a:r>
              <a:rPr lang="sk-SK" b="1" dirty="0">
                <a:solidFill>
                  <a:schemeClr val="accent5"/>
                </a:solidFill>
              </a:rPr>
              <a:t>.  Ako teda pomôcť dieťaťu s písaním doma?</a:t>
            </a: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645024"/>
            <a:ext cx="3846914" cy="215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7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403648" y="1556792"/>
            <a:ext cx="633670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sk-SK" sz="2400" dirty="0" smtClean="0"/>
              <a:t>    Skúste sa s dieťaťom zahrať na novú školu. Takú, kde sú deti aj rodičia žiaci, ktorí plnia úlohy pani učiteľky spoločne. Spolu s dieťaťom píšte rovnaké texty, diktáty a zadania zo školy od učiteľa/</a:t>
            </a:r>
            <a:r>
              <a:rPr lang="sk-SK" sz="2400" dirty="0" err="1" smtClean="0"/>
              <a:t>ky</a:t>
            </a:r>
            <a:r>
              <a:rPr lang="sk-SK" sz="2400" dirty="0" smtClean="0"/>
              <a:t>. Po napísaní si skúste text vymeniť a spoločne opraviť. Zameriavajte sa na správne napísané slová, a tie hodnoťte aj vy i dieťa vo vymenených textoch. Správne slová podčiarkujte zelenou farbou.</a:t>
            </a:r>
          </a:p>
          <a:p>
            <a:pPr algn="just"/>
            <a:endParaRPr lang="sk-SK" sz="2400" dirty="0" smtClean="0"/>
          </a:p>
          <a:p>
            <a:pPr lvl="0" algn="just"/>
            <a:endParaRPr lang="sk-SK" sz="800" dirty="0"/>
          </a:p>
        </p:txBody>
      </p:sp>
    </p:spTree>
    <p:extLst>
      <p:ext uri="{BB962C8B-B14F-4D97-AF65-F5344CB8AC3E}">
        <p14:creationId xmlns:p14="http://schemas.microsoft.com/office/powerpoint/2010/main" val="226281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403648" y="1196752"/>
            <a:ext cx="619268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sk-SK" sz="2400" dirty="0" smtClean="0"/>
          </a:p>
          <a:p>
            <a:pPr lvl="0" algn="just"/>
            <a:r>
              <a:rPr lang="sk-SK" sz="2400" dirty="0" smtClean="0"/>
              <a:t>Keď zostanú niektoré slová nepodčiarknuté, prediskutujte s dieťaťom, prečo nie je slovo podčiarknuté a spoločne s ním sa snažte dosiahnuť, aby boli všetky slová v texte správne napísané (teda i podčiarknuté).</a:t>
            </a:r>
          </a:p>
          <a:p>
            <a:pPr lvl="0" algn="just"/>
            <a:endParaRPr lang="sk-SK" sz="2400" dirty="0"/>
          </a:p>
          <a:p>
            <a:pPr lvl="0" algn="just"/>
            <a:r>
              <a:rPr lang="sk-SK" sz="2400" dirty="0" smtClean="0">
                <a:solidFill>
                  <a:schemeClr val="accent5"/>
                </a:solidFill>
              </a:rPr>
              <a:t>   Po spoločnom úsilí sa odmeňte dobrotou, </a:t>
            </a:r>
          </a:p>
          <a:p>
            <a:pPr lvl="0" algn="just"/>
            <a:r>
              <a:rPr lang="sk-SK" sz="2400" dirty="0" smtClean="0">
                <a:solidFill>
                  <a:schemeClr val="accent5"/>
                </a:solidFill>
              </a:rPr>
              <a:t>pochvalou alebo známkou, na ktorej sa zhodnete.</a:t>
            </a:r>
          </a:p>
          <a:p>
            <a:pPr lv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5061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403648" y="1340769"/>
            <a:ext cx="4752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sk-SK" sz="2400" dirty="0" smtClean="0"/>
              <a:t>Buďte trpezliví a svedomití žiaci, Vy i dieťa.</a:t>
            </a:r>
          </a:p>
          <a:p>
            <a:pPr lvl="0" algn="just"/>
            <a:r>
              <a:rPr lang="sk-SK" sz="2400" dirty="0" smtClean="0"/>
              <a:t>Zameriavajte sa na správne napísané slová a vety, chyby sa tak minimalizujú.</a:t>
            </a:r>
          </a:p>
          <a:p>
            <a:pPr lvl="0" algn="just"/>
            <a:r>
              <a:rPr lang="sk-SK" sz="2400" dirty="0" smtClean="0"/>
              <a:t>Spoločne hodnoťte vaše písomné úspechy a snažte sa ich nazbierať čo najviac.</a:t>
            </a:r>
          </a:p>
          <a:p>
            <a:pPr lvl="0" algn="just"/>
            <a:r>
              <a:rPr lang="sk-SK" sz="2400" dirty="0" smtClean="0">
                <a:solidFill>
                  <a:schemeClr val="accent5"/>
                </a:solidFill>
              </a:rPr>
              <a:t>Podporte dieťa v správnom sústredení, sedení a držaní pera/ceruzky tak, že budete sami vzorom.</a:t>
            </a:r>
            <a:endParaRPr lang="sk-SK" sz="2400" dirty="0">
              <a:solidFill>
                <a:schemeClr val="accent5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01" y="3861048"/>
            <a:ext cx="2032255" cy="203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04856" cy="1152128"/>
          </a:xfrm>
        </p:spPr>
        <p:txBody>
          <a:bodyPr>
            <a:normAutofit fontScale="90000"/>
          </a:bodyPr>
          <a:lstStyle/>
          <a:p>
            <a:pPr lvl="0"/>
            <a:r>
              <a:rPr lang="sk-SK" sz="3100" b="1" dirty="0" smtClean="0"/>
              <a:t/>
            </a:r>
            <a:br>
              <a:rPr lang="sk-SK" sz="3100" b="1" dirty="0" smtClean="0"/>
            </a:br>
            <a:r>
              <a:rPr lang="sk-SK" sz="3100" b="1" dirty="0"/>
              <a:t/>
            </a:r>
            <a:br>
              <a:rPr lang="sk-SK" sz="3100" b="1" dirty="0"/>
            </a:br>
            <a:r>
              <a:rPr lang="sk-SK" sz="3100" b="1" dirty="0" smtClean="0"/>
              <a:t/>
            </a:r>
            <a:br>
              <a:rPr lang="sk-SK" sz="3100" b="1" dirty="0" smtClean="0"/>
            </a:br>
            <a:r>
              <a:rPr lang="sk-SK" sz="3100" b="1" i="1" dirty="0" smtClean="0">
                <a:solidFill>
                  <a:schemeClr val="accent5"/>
                </a:solidFill>
              </a:rPr>
              <a:t>Dôležité je uvedomiť si, že rodičia sú rodičia, nie učitelia. Je v poriadku, keď nebudú podávať taký výkon ako školení pedagógovia.</a:t>
            </a:r>
            <a:r>
              <a:rPr lang="sk-SK" sz="2700" i="1" dirty="0" smtClean="0"/>
              <a:t/>
            </a:r>
            <a:br>
              <a:rPr lang="sk-SK" sz="2700" i="1" dirty="0" smtClean="0"/>
            </a:br>
            <a:endParaRPr lang="sk-SK" sz="2700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87624" y="2119257"/>
            <a:ext cx="6471821" cy="3603812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buNone/>
            </a:pPr>
            <a:endParaRPr lang="sk-SK" sz="2800" dirty="0" smtClean="0"/>
          </a:p>
          <a:p>
            <a:pPr marL="0" lvl="0" indent="0" algn="just">
              <a:buNone/>
            </a:pPr>
            <a:r>
              <a:rPr lang="sk-SK" sz="2800" dirty="0"/>
              <a:t> </a:t>
            </a:r>
            <a:r>
              <a:rPr lang="sk-SK" sz="2800" dirty="0" smtClean="0"/>
              <a:t>     Rovnako je dôležité zľaviť z očakávaní na svoje deti. Nič sa nestane , ak všetky úlohy nebudú bezchybné, načas vypracované a odoslané. Ak sa to nedarí aj pri vynaloženom úsilí, tak sa to skrátka nedarí a je to v poriadku. Je však potrebné o tom hovoriť s učiteľmi. Oni sami si privykajú na novú situáciu a  spätná väzba od rodičov a detí môže byť aj pre nich pri plánovaní úloh neoceniteľná. (psychologička </a:t>
            </a:r>
            <a:r>
              <a:rPr lang="sk-SK" sz="2800" dirty="0" err="1" smtClean="0"/>
              <a:t>D.Pikulová</a:t>
            </a:r>
            <a:r>
              <a:rPr lang="sk-SK" sz="2800" dirty="0" smtClean="0"/>
              <a:t>)</a:t>
            </a:r>
          </a:p>
          <a:p>
            <a:pPr algn="just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4045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71600" y="1628800"/>
            <a:ext cx="69127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sk-SK" sz="2800" b="1" dirty="0" smtClean="0"/>
              <a:t>     </a:t>
            </a:r>
            <a:r>
              <a:rPr lang="sk-SK" sz="2800" b="1" dirty="0" smtClean="0">
                <a:solidFill>
                  <a:schemeClr val="accent5"/>
                </a:solidFill>
                <a:latin typeface="Franklin Gothic Book" pitchFamily="34" charset="0"/>
                <a:cs typeface="Times New Roman" pitchFamily="18" charset="0"/>
              </a:rPr>
              <a:t>Na úlohy si vyčleňme pravidelný čas počas dňa, aby dieťa vedelo, kedy je čas pracovať a kedy oddychovať</a:t>
            </a:r>
            <a:r>
              <a:rPr lang="sk-SK" sz="2800" dirty="0" smtClean="0">
                <a:solidFill>
                  <a:schemeClr val="accent5"/>
                </a:solidFill>
                <a:latin typeface="Franklin Gothic Book" pitchFamily="34" charset="0"/>
                <a:cs typeface="Times New Roman" pitchFamily="18" charset="0"/>
              </a:rPr>
              <a:t>. </a:t>
            </a:r>
            <a:r>
              <a:rPr lang="sk-SK" sz="2800" dirty="0" smtClean="0">
                <a:latin typeface="Franklin Gothic Book" pitchFamily="34" charset="0"/>
                <a:cs typeface="Times New Roman" pitchFamily="18" charset="0"/>
              </a:rPr>
              <a:t>V prípade, že je rozsah domácich zadaní zo školy pre dieťa a našu situáciu doma nezvládnuteľný, vysvetlime to učiteľovi a dohodnime sa na riešení.</a:t>
            </a:r>
            <a:endParaRPr lang="sk-SK" sz="2800" dirty="0">
              <a:latin typeface="Franklin Gothic Boo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21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547664" y="836712"/>
            <a:ext cx="662473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3200" b="1" dirty="0" smtClean="0">
                <a:solidFill>
                  <a:schemeClr val="tx2"/>
                </a:solidFill>
              </a:rPr>
              <a:t>1. ČAS </a:t>
            </a:r>
            <a:r>
              <a:rPr lang="sk-SK" sz="2800" dirty="0" smtClean="0">
                <a:solidFill>
                  <a:schemeClr val="tx2"/>
                </a:solidFill>
              </a:rPr>
              <a:t>- </a:t>
            </a:r>
            <a:r>
              <a:rPr lang="sk-SK" sz="2800" dirty="0" smtClean="0">
                <a:solidFill>
                  <a:schemeClr val="accent5"/>
                </a:solidFill>
              </a:rPr>
              <a:t>v prvom rade zaťažujte deti učením primerane ich veku</a:t>
            </a:r>
            <a:r>
              <a:rPr lang="sk-SK" sz="2800" dirty="0" smtClean="0"/>
              <a:t>. Psychológovia z </a:t>
            </a:r>
            <a:r>
              <a:rPr lang="sk-SK" sz="2800" dirty="0" err="1" smtClean="0"/>
              <a:t>VUDPaPu</a:t>
            </a:r>
            <a:r>
              <a:rPr lang="sk-SK" sz="2800" dirty="0" smtClean="0"/>
              <a:t> odporúčajú, koľko je vhodné učiť sa s deťmi denne: MŠ, 1. a 2. ročník - max 1,5 hodiny denne. Ideálne 2x45 minút alebo 3x30 minút, 3. a 4. ročník - max 2,5 hodiny denne (tiež rozdelené do blokov), 5. a 6. ročník - max 3 hodiny denne (tiež rozdelené do blokov) 7. ročník až 9. ročník, stredoškoláci - max 4 hodiny denne. 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7746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043608" y="908720"/>
            <a:ext cx="7128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sk-SK" sz="2800" dirty="0" smtClean="0"/>
          </a:p>
          <a:p>
            <a:pPr lvl="0" algn="just"/>
            <a:r>
              <a:rPr lang="sk-SK" sz="2800" dirty="0" smtClean="0">
                <a:solidFill>
                  <a:schemeClr val="accent5"/>
                </a:solidFill>
              </a:rPr>
              <a:t>Tiež dodávajú, že je účinnejšie sa učiť s deťmi častejšie a v kratších intervaloch. Dopriať si prestávky, ktoré sú spojené s pohybom. </a:t>
            </a:r>
            <a:r>
              <a:rPr lang="sk-SK" sz="2800" dirty="0" smtClean="0"/>
              <a:t>Táto časová dotácia zahŕňa nie len výučbu </a:t>
            </a:r>
            <a:r>
              <a:rPr lang="sk-SK" sz="2800" dirty="0" err="1" smtClean="0"/>
              <a:t>online</a:t>
            </a:r>
            <a:r>
              <a:rPr lang="sk-SK" sz="2800" dirty="0" smtClean="0"/>
              <a:t>, ale aj čas na vypracovanie domácich úloh, ktoré žiakom zadávate. Učiť sa dlhšie, ako je odporúčané, je kontraproduktívne, neprinesie to žiaden efekt len frustráciu a odpor. 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40007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475656" y="1700808"/>
            <a:ext cx="633670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3200" b="1" dirty="0" smtClean="0">
                <a:solidFill>
                  <a:schemeClr val="tx2"/>
                </a:solidFill>
              </a:rPr>
              <a:t>2. CIEĽ </a:t>
            </a:r>
            <a:r>
              <a:rPr lang="sk-SK" sz="3200" b="1" dirty="0" smtClean="0"/>
              <a:t>- </a:t>
            </a:r>
            <a:r>
              <a:rPr lang="sk-SK" sz="2800" dirty="0" smtClean="0"/>
              <a:t>pamätajte na to, že cieľom domáceho učenia nie je podať čo najlepší výkon, ale snažiť sa ZACHOVAŤ a PODPORIŤ ŠKOLSKÉ NÁVYKY žiaka, UPEVNIŤ ZÍSKANÉ VEDOMOSTI a NESTAGNOVAŤ.</a:t>
            </a:r>
          </a:p>
          <a:p>
            <a:pPr lvl="0"/>
            <a:endParaRPr lang="sk-SK" sz="2400" dirty="0"/>
          </a:p>
          <a:p>
            <a:pPr lvl="0"/>
            <a:endParaRPr lang="sk-SK" sz="2400" dirty="0" smtClean="0"/>
          </a:p>
          <a:p>
            <a:pPr lvl="0"/>
            <a:endParaRPr lang="sk-SK" sz="2400" dirty="0"/>
          </a:p>
          <a:p>
            <a:pPr lvl="0"/>
            <a:endParaRPr lang="sk-SK" sz="2400" dirty="0" smtClean="0"/>
          </a:p>
          <a:p>
            <a:pPr lvl="0"/>
            <a:endParaRPr lang="sk-SK" sz="2400" dirty="0"/>
          </a:p>
        </p:txBody>
      </p:sp>
      <p:pic>
        <p:nvPicPr>
          <p:cNvPr id="1026" name="Picture 2" descr="Hodnotenie žiakov | Základná škola s materskou školou Gbe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25863"/>
            <a:ext cx="23717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0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817582"/>
            <a:ext cx="3240360" cy="1603305"/>
          </a:xfrm>
        </p:spPr>
        <p:txBody>
          <a:bodyPr/>
          <a:lstStyle/>
          <a:p>
            <a:r>
              <a:rPr lang="sk-SK" dirty="0" smtClean="0">
                <a:solidFill>
                  <a:schemeClr val="tx2"/>
                </a:solidFill>
              </a:rPr>
              <a:t>Čítanie</a:t>
            </a:r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sk-SK" b="1" dirty="0" smtClean="0"/>
              <a:t>    </a:t>
            </a:r>
          </a:p>
          <a:p>
            <a:pPr marL="0" lvl="0" indent="0">
              <a:buNone/>
            </a:pPr>
            <a:endParaRPr lang="sk-SK" b="1" dirty="0"/>
          </a:p>
          <a:p>
            <a:pPr marL="0" lvl="0" indent="0">
              <a:buNone/>
            </a:pPr>
            <a:endParaRPr lang="sk-SK" b="1" dirty="0" smtClean="0"/>
          </a:p>
          <a:p>
            <a:pPr marL="0" lvl="0" indent="0" algn="ctr">
              <a:buNone/>
            </a:pPr>
            <a:r>
              <a:rPr lang="sk-SK" b="1" dirty="0" smtClean="0">
                <a:solidFill>
                  <a:schemeClr val="accent5"/>
                </a:solidFill>
              </a:rPr>
              <a:t>Ako </a:t>
            </a:r>
            <a:r>
              <a:rPr lang="sk-SK" b="1" dirty="0">
                <a:solidFill>
                  <a:schemeClr val="accent5"/>
                </a:solidFill>
              </a:rPr>
              <a:t>učiť svoje dieťa doma, ak má poruchu </a:t>
            </a:r>
            <a:r>
              <a:rPr lang="sk-SK" b="1" dirty="0" smtClean="0">
                <a:solidFill>
                  <a:schemeClr val="accent5"/>
                </a:solidFill>
              </a:rPr>
              <a:t>   </a:t>
            </a:r>
          </a:p>
          <a:p>
            <a:pPr marL="0" lvl="0" indent="0" algn="ctr">
              <a:buNone/>
            </a:pPr>
            <a:r>
              <a:rPr lang="sk-SK" b="1" dirty="0">
                <a:solidFill>
                  <a:schemeClr val="accent5"/>
                </a:solidFill>
              </a:rPr>
              <a:t> </a:t>
            </a:r>
            <a:r>
              <a:rPr lang="sk-SK" b="1" dirty="0" smtClean="0">
                <a:solidFill>
                  <a:schemeClr val="accent5"/>
                </a:solidFill>
              </a:rPr>
              <a:t>   čítania </a:t>
            </a:r>
            <a:r>
              <a:rPr lang="sk-SK" b="1" dirty="0">
                <a:solidFill>
                  <a:schemeClr val="accent5"/>
                </a:solidFill>
              </a:rPr>
              <a:t>alebo ťažšie číta?</a:t>
            </a:r>
          </a:p>
          <a:p>
            <a:endParaRPr lang="sk-SK" dirty="0">
              <a:solidFill>
                <a:srgbClr val="0070C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4283967" y="1196752"/>
            <a:ext cx="3262515" cy="2088232"/>
            <a:chOff x="581553" y="457782"/>
            <a:chExt cx="1138614" cy="777943"/>
          </a:xfrm>
        </p:grpSpPr>
        <p:sp>
          <p:nvSpPr>
            <p:cNvPr id="5" name="Obdĺžnik 4"/>
            <p:cNvSpPr/>
            <p:nvPr/>
          </p:nvSpPr>
          <p:spPr>
            <a:xfrm>
              <a:off x="581553" y="457782"/>
              <a:ext cx="1138614" cy="777943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bdĺžnik 5"/>
            <p:cNvSpPr/>
            <p:nvPr/>
          </p:nvSpPr>
          <p:spPr>
            <a:xfrm>
              <a:off x="581553" y="457782"/>
              <a:ext cx="1138614" cy="777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k-SK" sz="1400" b="0" kern="1200">
                <a:latin typeface="Times New Roman" pitchFamily="18" charset="0"/>
                <a:ea typeface="Adobe Gothic Std B" pitchFamily="34" charset="-128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836712"/>
            <a:ext cx="6007343" cy="3744416"/>
          </a:xfrm>
        </p:spPr>
        <p:txBody>
          <a:bodyPr>
            <a:normAutofit fontScale="90000"/>
          </a:bodyPr>
          <a:lstStyle/>
          <a:p>
            <a:r>
              <a:rPr lang="sk-SK" sz="2700" dirty="0" smtClean="0"/>
              <a:t/>
            </a:r>
            <a:br>
              <a:rPr lang="sk-SK" sz="2700" dirty="0" smtClean="0"/>
            </a:br>
            <a:r>
              <a:rPr lang="sk-SK" sz="2700" dirty="0"/>
              <a:t/>
            </a:r>
            <a:br>
              <a:rPr lang="sk-SK" sz="2700" dirty="0"/>
            </a:br>
            <a:r>
              <a:rPr lang="sk-SK" sz="2700" dirty="0" smtClean="0"/>
              <a:t/>
            </a:r>
            <a:br>
              <a:rPr lang="sk-SK" sz="2700" dirty="0" smtClean="0"/>
            </a:br>
            <a:r>
              <a:rPr lang="sk-SK" sz="2700" dirty="0"/>
              <a:t/>
            </a:r>
            <a:br>
              <a:rPr lang="sk-SK" sz="2700" dirty="0"/>
            </a:br>
            <a:r>
              <a:rPr lang="sk-SK" sz="2700" dirty="0" smtClean="0"/>
              <a:t/>
            </a:r>
            <a:br>
              <a:rPr lang="sk-SK" sz="2700" dirty="0" smtClean="0"/>
            </a:br>
            <a:r>
              <a:rPr lang="sk-SK" sz="2700" dirty="0"/>
              <a:t/>
            </a:r>
            <a:br>
              <a:rPr lang="sk-SK" sz="2700" dirty="0"/>
            </a:br>
            <a:r>
              <a:rPr lang="sk-SK" sz="2700" dirty="0" smtClean="0"/>
              <a:t/>
            </a:r>
            <a:br>
              <a:rPr lang="sk-SK" sz="2700" dirty="0" smtClean="0"/>
            </a:br>
            <a:r>
              <a:rPr lang="sk-SK" sz="2700" dirty="0"/>
              <a:t/>
            </a:r>
            <a:br>
              <a:rPr lang="sk-SK" sz="2700" dirty="0"/>
            </a:br>
            <a:r>
              <a:rPr lang="sk-SK" sz="2700" dirty="0" smtClean="0"/>
              <a:t/>
            </a:r>
            <a:br>
              <a:rPr lang="sk-SK" sz="2700" dirty="0" smtClean="0"/>
            </a:br>
            <a:r>
              <a:rPr lang="sk-SK" sz="2700" dirty="0"/>
              <a:t/>
            </a:r>
            <a:br>
              <a:rPr lang="sk-SK" sz="2700" dirty="0"/>
            </a:br>
            <a:r>
              <a:rPr lang="sk-SK" sz="2700" dirty="0" smtClean="0"/>
              <a:t/>
            </a:r>
            <a:br>
              <a:rPr lang="sk-SK" sz="2700" dirty="0" smtClean="0"/>
            </a:br>
            <a:r>
              <a:rPr lang="sk-SK" sz="2700" dirty="0"/>
              <a:t/>
            </a:r>
            <a:br>
              <a:rPr lang="sk-SK" sz="2700" dirty="0"/>
            </a:br>
            <a:r>
              <a:rPr lang="sk-SK" sz="2700" dirty="0" smtClean="0"/>
              <a:t/>
            </a:r>
            <a:br>
              <a:rPr lang="sk-SK" sz="2700" dirty="0" smtClean="0"/>
            </a:br>
            <a:r>
              <a:rPr lang="sk-SK" sz="2700" dirty="0"/>
              <a:t/>
            </a:r>
            <a:br>
              <a:rPr lang="sk-SK" sz="2700" dirty="0"/>
            </a:br>
            <a:r>
              <a:rPr lang="sk-SK" sz="2700" dirty="0" smtClean="0"/>
              <a:t/>
            </a:r>
            <a:br>
              <a:rPr lang="sk-SK" sz="2700" dirty="0" smtClean="0"/>
            </a:br>
            <a:endParaRPr lang="sk-SK" b="1" dirty="0">
              <a:latin typeface="+mn-lt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59632" y="1448779"/>
            <a:ext cx="4320480" cy="4248472"/>
          </a:xfrm>
        </p:spPr>
        <p:txBody>
          <a:bodyPr>
            <a:noAutofit/>
          </a:bodyPr>
          <a:lstStyle/>
          <a:p>
            <a:pPr algn="just"/>
            <a:r>
              <a:rPr lang="sk-SK" sz="2400" dirty="0" smtClean="0"/>
              <a:t>    </a:t>
            </a:r>
            <a:r>
              <a:rPr lang="sk-SK" sz="2400" dirty="0" smtClean="0">
                <a:solidFill>
                  <a:schemeClr val="tx1"/>
                </a:solidFill>
              </a:rPr>
              <a:t>Skúste </a:t>
            </a:r>
            <a:r>
              <a:rPr lang="sk-SK" sz="2400" dirty="0">
                <a:solidFill>
                  <a:schemeClr val="tx1"/>
                </a:solidFill>
              </a:rPr>
              <a:t>začať tým, že sa dieťaťa opýtate, prečo je dobré vedieť čítať a aké typy čítania pozná (obrázkové čítanie, čítanie potichu či nahlas, čítanie s čítacím okienkom, čítanie splývavé, po slabikách, čítanie na telefóne a internete, </a:t>
            </a:r>
            <a:r>
              <a:rPr lang="sk-SK" sz="2400" dirty="0" err="1">
                <a:solidFill>
                  <a:schemeClr val="tx1"/>
                </a:solidFill>
              </a:rPr>
              <a:t>audioknihy</a:t>
            </a:r>
            <a:r>
              <a:rPr lang="sk-SK" sz="2400" dirty="0">
                <a:solidFill>
                  <a:schemeClr val="tx1"/>
                </a:solidFill>
              </a:rPr>
              <a:t>, príp. iné</a:t>
            </a:r>
            <a:r>
              <a:rPr lang="sk-SK" sz="2400" dirty="0" smtClean="0">
                <a:solidFill>
                  <a:schemeClr val="tx1"/>
                </a:solidFill>
              </a:rPr>
              <a:t>) </a:t>
            </a:r>
            <a:r>
              <a:rPr lang="sk-SK" sz="2400" dirty="0">
                <a:solidFill>
                  <a:schemeClr val="tx1"/>
                </a:solidFill>
              </a:rPr>
              <a:t>a ktoré sa mu najviac páčia a vyhovujú mu, spôsobom i témou.</a:t>
            </a:r>
            <a:br>
              <a:rPr lang="sk-SK" sz="2400" dirty="0">
                <a:solidFill>
                  <a:schemeClr val="tx1"/>
                </a:solidFill>
              </a:rPr>
            </a:br>
            <a:r>
              <a:rPr lang="sk-SK" sz="2400" dirty="0" smtClean="0">
                <a:solidFill>
                  <a:schemeClr val="tx1"/>
                </a:solidFill>
              </a:rPr>
              <a:t>   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4" name="AutoShape 2" descr="Vektorová grafika dětské čtení knihy zatímco sedí na stoh knih další  kreslené pro vás design #79882180 | fotobanka Fotky&amp;F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Seniorka - Knih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132856"/>
            <a:ext cx="2513408" cy="28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9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331640" y="1412776"/>
            <a:ext cx="676875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sk-SK" sz="2400" dirty="0" smtClean="0"/>
              <a:t>Vhodné je prepojiť vybraný typ čítania s prostredím, kde dieťa rado číta s atmosférou, s blízkymi osobami, s vecami i príbehmi, ktoré s obľúbenými činnosťami dieťaťa súvisia. Prostredie môže byť reálne (telefón, kniha, PC, nápisy na obchodoch alebo na obľúbených potravinách ) alebo prostredie vo fantázii, či v domácom čitateľskom laboratóriu (vyrobte si ho napríklad z kresla a kartónového paravánu/</a:t>
            </a:r>
            <a:r>
              <a:rPr lang="sk-SK" sz="2400" dirty="0" err="1" smtClean="0"/>
              <a:t>krabice</a:t>
            </a:r>
            <a:r>
              <a:rPr lang="sk-SK" sz="2400" dirty="0" smtClean="0"/>
              <a:t>, z domácej pracovne). Buďte kreatívni. </a:t>
            </a:r>
            <a:r>
              <a:rPr lang="sk-SK" dirty="0" smtClean="0">
                <a:solidFill>
                  <a:schemeClr val="accent5"/>
                </a:solidFill>
              </a:rPr>
              <a:t>Dobrou stratégiou je dohoda, že také čítanie, aké uplatňovalo dieťa s pani učiteľkou v škole, nemusí uplatňovať doma. Práve naopak. Môže využiť domácu školu na to, aby si vyberalo vlastné spôsoby čítania.</a:t>
            </a:r>
            <a:endParaRPr lang="sk-SK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165</TotalTime>
  <Words>537</Words>
  <Application>Microsoft Office PowerPoint</Application>
  <PresentationFormat>Prezentácia na obrazovke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Špendlík</vt:lpstr>
      <vt:lpstr>Prezentácia programu PowerPoint</vt:lpstr>
      <vt:lpstr>   Dôležité je uvedomiť si, že rodičia sú rodičia, nie učitelia. Je v poriadku, keď nebudú podávať taký výkon ako školení pedagógovia. </vt:lpstr>
      <vt:lpstr>Prezentácia programu PowerPoint</vt:lpstr>
      <vt:lpstr>Prezentácia programu PowerPoint</vt:lpstr>
      <vt:lpstr>Prezentácia programu PowerPoint</vt:lpstr>
      <vt:lpstr>Prezentácia programu PowerPoint</vt:lpstr>
      <vt:lpstr>Čítanie</vt:lpstr>
      <vt:lpstr>               </vt:lpstr>
      <vt:lpstr>Prezentácia programu PowerPoint</vt:lpstr>
      <vt:lpstr>Prezentácia programu PowerPoint</vt:lpstr>
      <vt:lpstr>Prezentácia programu PowerPoint</vt:lpstr>
      <vt:lpstr> Písanie 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.</dc:creator>
  <cp:lastModifiedBy>X</cp:lastModifiedBy>
  <cp:revision>16</cp:revision>
  <dcterms:created xsi:type="dcterms:W3CDTF">2021-03-19T16:18:55Z</dcterms:created>
  <dcterms:modified xsi:type="dcterms:W3CDTF">2021-03-20T18:38:55Z</dcterms:modified>
</cp:coreProperties>
</file>